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DG Jory" panose="020B0604020202020204" charset="-78"/>
      <p:regular r:id="rId19"/>
    </p:embeddedFont>
    <p:embeddedFont>
      <p:font typeface="League Spartan" panose="020B0604020202020204" charset="0"/>
      <p:regular r:id="rId20"/>
    </p:embeddedFont>
    <p:embeddedFont>
      <p:font typeface="Times New Roman Bold" panose="02020803070505020304" pitchFamily="18" charset="0"/>
      <p:regular r:id="rId21"/>
      <p:bold r:id="rId22"/>
    </p:embeddedFont>
    <p:embeddedFont>
      <p:font typeface="Times New Roman Ultra-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2386" y="106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yush Sidana" userId="3e423922-c697-4617-a353-fb66d4594823" providerId="ADAL" clId="{F043B6C3-BEDD-498F-9690-90FD75A98A10}"/>
    <pc:docChg chg="modSld">
      <pc:chgData name="Aayush Sidana" userId="3e423922-c697-4617-a353-fb66d4594823" providerId="ADAL" clId="{F043B6C3-BEDD-498F-9690-90FD75A98A10}" dt="2025-04-20T16:49:15.669" v="7" actId="1037"/>
      <pc:docMkLst>
        <pc:docMk/>
      </pc:docMkLst>
      <pc:sldChg chg="modSp mod">
        <pc:chgData name="Aayush Sidana" userId="3e423922-c697-4617-a353-fb66d4594823" providerId="ADAL" clId="{F043B6C3-BEDD-498F-9690-90FD75A98A10}" dt="2025-04-20T16:49:15.669" v="7" actId="1037"/>
        <pc:sldMkLst>
          <pc:docMk/>
          <pc:sldMk cId="0" sldId="256"/>
        </pc:sldMkLst>
        <pc:spChg chg="mod">
          <ac:chgData name="Aayush Sidana" userId="3e423922-c697-4617-a353-fb66d4594823" providerId="ADAL" clId="{F043B6C3-BEDD-498F-9690-90FD75A98A10}" dt="2025-04-20T16:49:15.669" v="7" actId="1037"/>
          <ac:spMkLst>
            <pc:docMk/>
            <pc:sldMk cId="0" sldId="256"/>
            <ac:spMk id="2" creationId="{00000000-0000-0000-0000-000000000000}"/>
          </ac:spMkLst>
        </pc:spChg>
        <pc:spChg chg="mod">
          <ac:chgData name="Aayush Sidana" userId="3e423922-c697-4617-a353-fb66d4594823" providerId="ADAL" clId="{F043B6C3-BEDD-498F-9690-90FD75A98A10}" dt="2025-04-20T16:48:17.396" v="0" actId="1038"/>
          <ac:spMkLst>
            <pc:docMk/>
            <pc:sldMk cId="0" sldId="256"/>
            <ac:spMk id="3" creationId="{00000000-0000-0000-0000-000000000000}"/>
          </ac:spMkLst>
        </pc:spChg>
        <pc:spChg chg="mod">
          <ac:chgData name="Aayush Sidana" userId="3e423922-c697-4617-a353-fb66d4594823" providerId="ADAL" clId="{F043B6C3-BEDD-498F-9690-90FD75A98A10}" dt="2025-04-20T16:49:12.724" v="5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Aayush Sidana" userId="3e423922-c697-4617-a353-fb66d4594823" providerId="ADAL" clId="{F043B6C3-BEDD-498F-9690-90FD75A98A10}" dt="2025-04-20T16:49:10.701" v="4" actId="1076"/>
          <ac:spMkLst>
            <pc:docMk/>
            <pc:sldMk cId="0" sldId="256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anva.com/design/DAGlIM5cBz8/d1z256SA6cZHsUpKSO0Htg/edit?utm_content=DAGlIM5cBz8&amp;utm_campaign=designshare&amp;utm_medium=link2&amp;utm_source=sharebutt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799"/>
            <a:ext cx="18301865" cy="10294799"/>
          </a:xfrm>
          <a:custGeom>
            <a:avLst/>
            <a:gdLst/>
            <a:ahLst/>
            <a:cxnLst/>
            <a:rect l="l" t="t" r="r" b="b"/>
            <a:pathLst>
              <a:path w="18301865" h="10294799">
                <a:moveTo>
                  <a:pt x="0" y="0"/>
                </a:moveTo>
                <a:lnTo>
                  <a:pt x="18301865" y="0"/>
                </a:lnTo>
                <a:lnTo>
                  <a:pt x="18301865" y="10294799"/>
                </a:lnTo>
                <a:lnTo>
                  <a:pt x="0" y="10294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18014467" y="-230343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663820" y="6136700"/>
            <a:ext cx="896035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</a:pPr>
            <a:r>
              <a:rPr lang="en-US" sz="40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Instructor: Dr. Salil Goel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13131" y="3443968"/>
            <a:ext cx="726173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26"/>
              </a:lnSpc>
              <a:spcBef>
                <a:spcPct val="0"/>
              </a:spcBef>
            </a:pPr>
            <a:r>
              <a:rPr lang="en-US" sz="31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CE432 - Geographic Information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59935" y="3948793"/>
            <a:ext cx="4368130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12"/>
              </a:lnSpc>
            </a:pPr>
            <a:r>
              <a:rPr lang="en-US" sz="834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GIS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14129" y="5182961"/>
            <a:ext cx="10273605" cy="85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Application for 3-Dimensional GIS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04159" y="8346612"/>
            <a:ext cx="6632511" cy="16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5807" lvl="1" indent="-322904" algn="l">
              <a:lnSpc>
                <a:spcPts val="4187"/>
              </a:lnSpc>
              <a:buFont typeface="Arial"/>
              <a:buChar char="•"/>
            </a:pPr>
            <a:r>
              <a:rPr lang="en-US" sz="299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Anant Gauniyal (220132)</a:t>
            </a:r>
          </a:p>
          <a:p>
            <a:pPr marL="645807" lvl="1" indent="-322904" algn="l">
              <a:lnSpc>
                <a:spcPts val="4187"/>
              </a:lnSpc>
              <a:buFont typeface="Arial"/>
              <a:buChar char="•"/>
            </a:pPr>
            <a:r>
              <a:rPr lang="en-US" sz="299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Aayush Sidana (220023)</a:t>
            </a:r>
          </a:p>
          <a:p>
            <a:pPr marL="645807" lvl="1" indent="-322904" algn="l">
              <a:lnSpc>
                <a:spcPts val="4187"/>
              </a:lnSpc>
              <a:buFont typeface="Arial"/>
              <a:buChar char="•"/>
            </a:pPr>
            <a:r>
              <a:rPr lang="en-US" sz="299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Amipriya Anand (220122)</a:t>
            </a:r>
          </a:p>
        </p:txBody>
      </p:sp>
      <p:sp>
        <p:nvSpPr>
          <p:cNvPr id="9" name="Freeform 9"/>
          <p:cNvSpPr/>
          <p:nvPr/>
        </p:nvSpPr>
        <p:spPr>
          <a:xfrm>
            <a:off x="7882455" y="801901"/>
            <a:ext cx="2536956" cy="2536956"/>
          </a:xfrm>
          <a:custGeom>
            <a:avLst/>
            <a:gdLst/>
            <a:ahLst/>
            <a:cxnLst/>
            <a:rect l="l" t="t" r="r" b="b"/>
            <a:pathLst>
              <a:path w="2536956" h="2536956">
                <a:moveTo>
                  <a:pt x="0" y="0"/>
                </a:moveTo>
                <a:lnTo>
                  <a:pt x="2536955" y="0"/>
                </a:lnTo>
                <a:lnTo>
                  <a:pt x="2536955" y="2536955"/>
                </a:lnTo>
                <a:lnTo>
                  <a:pt x="0" y="2536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65341" y="3336509"/>
            <a:ext cx="5949626" cy="3613981"/>
            <a:chOff x="0" y="0"/>
            <a:chExt cx="1566980" cy="951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6980" cy="951830"/>
            </a:xfrm>
            <a:custGeom>
              <a:avLst/>
              <a:gdLst/>
              <a:ahLst/>
              <a:cxnLst/>
              <a:rect l="l" t="t" r="r" b="b"/>
              <a:pathLst>
                <a:path w="1566980" h="951830">
                  <a:moveTo>
                    <a:pt x="0" y="0"/>
                  </a:moveTo>
                  <a:lnTo>
                    <a:pt x="1566980" y="0"/>
                  </a:lnTo>
                  <a:lnTo>
                    <a:pt x="1566980" y="951830"/>
                  </a:lnTo>
                  <a:lnTo>
                    <a:pt x="0" y="951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BDAE9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566980" cy="10756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69283" lvl="1" indent="-334641" algn="l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Downsampled DEM</a:t>
              </a:r>
            </a:p>
            <a:p>
              <a:pPr marL="669283" lvl="1" indent="-334641" algn="l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3D Surface Plot (PyVista)</a:t>
              </a:r>
            </a:p>
            <a:p>
              <a:pPr marL="669283" lvl="1" indent="-334641" algn="l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Threshold Mask: Flood Zones in Blue</a:t>
              </a:r>
            </a:p>
            <a:p>
              <a:pPr marL="669283" lvl="1" indent="-334641" algn="l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Compare with QGIS Output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2184765"/>
            <a:ext cx="7564071" cy="5917470"/>
          </a:xfrm>
          <a:custGeom>
            <a:avLst/>
            <a:gdLst/>
            <a:ahLst/>
            <a:cxnLst/>
            <a:rect l="l" t="t" r="r" b="b"/>
            <a:pathLst>
              <a:path w="7564071" h="5917470">
                <a:moveTo>
                  <a:pt x="0" y="0"/>
                </a:moveTo>
                <a:lnTo>
                  <a:pt x="7564071" y="0"/>
                </a:lnTo>
                <a:lnTo>
                  <a:pt x="7564071" y="5917470"/>
                </a:lnTo>
                <a:lnTo>
                  <a:pt x="0" y="59174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4840154" y="687135"/>
            <a:ext cx="8607692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0"/>
              </a:lnSpc>
            </a:pPr>
            <a:r>
              <a:rPr lang="en-US" sz="69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RESULTS: PYTHON</a:t>
            </a:r>
          </a:p>
        </p:txBody>
      </p:sp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9673" y="0"/>
            <a:ext cx="12892000" cy="9959070"/>
          </a:xfrm>
          <a:custGeom>
            <a:avLst/>
            <a:gdLst/>
            <a:ahLst/>
            <a:cxnLst/>
            <a:rect l="l" t="t" r="r" b="b"/>
            <a:pathLst>
              <a:path w="12892000" h="9959070">
                <a:moveTo>
                  <a:pt x="0" y="0"/>
                </a:moveTo>
                <a:lnTo>
                  <a:pt x="12892000" y="0"/>
                </a:lnTo>
                <a:lnTo>
                  <a:pt x="12892000" y="9959070"/>
                </a:lnTo>
                <a:lnTo>
                  <a:pt x="0" y="9959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259673" y="885825"/>
            <a:ext cx="5596384" cy="111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9"/>
              </a:lnSpc>
              <a:spcBef>
                <a:spcPct val="0"/>
              </a:spcBef>
            </a:pPr>
            <a:r>
              <a:rPr lang="en-US" sz="2899" b="1" spc="8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blue peaks we’re seeing are elevations above 1500 meters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88707" y="914400"/>
            <a:ext cx="5262966" cy="174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9"/>
              </a:lnSpc>
              <a:spcBef>
                <a:spcPct val="0"/>
              </a:spcBef>
            </a:pPr>
            <a:r>
              <a:rPr lang="en-US" sz="2299" b="1" spc="68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Green, Yellow, and Brown is lower than that implying Deep Blue → Higher elevation, hence tending towards 0 in a binary mask</a:t>
            </a:r>
          </a:p>
        </p:txBody>
      </p:sp>
    </p:spTree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03186" y="6204089"/>
            <a:ext cx="5771912" cy="57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3"/>
              </a:lnSpc>
            </a:pPr>
            <a:r>
              <a:rPr lang="en-US" sz="3009" b="1" spc="117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Need for careful da</a:t>
            </a:r>
            <a:r>
              <a:rPr lang="en-US" sz="3009" b="1" u="none" spc="117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 alignment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926426" y="3309964"/>
            <a:ext cx="4683950" cy="206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47"/>
              </a:lnSpc>
            </a:pPr>
            <a:r>
              <a:rPr lang="en-US" sz="2891" b="1" spc="112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</a:t>
            </a:r>
            <a:r>
              <a:rPr lang="en-US" sz="2891" b="1" u="none" spc="112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tations: </a:t>
            </a:r>
          </a:p>
          <a:p>
            <a:pPr marL="624188" lvl="1" indent="-312094" algn="l">
              <a:lnSpc>
                <a:spcPts val="4047"/>
              </a:lnSpc>
              <a:buFont typeface="Arial"/>
              <a:buChar char="•"/>
            </a:pPr>
            <a:r>
              <a:rPr lang="en-US" sz="2891" b="1" u="none" spc="112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NoData</a:t>
            </a:r>
          </a:p>
          <a:p>
            <a:pPr marL="624188" lvl="1" indent="-312094" algn="l">
              <a:lnSpc>
                <a:spcPts val="4047"/>
              </a:lnSpc>
              <a:buFont typeface="Arial"/>
              <a:buChar char="•"/>
            </a:pPr>
            <a:r>
              <a:rPr lang="en-US" sz="2891" b="1" u="none" spc="112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Projection Issues</a:t>
            </a:r>
          </a:p>
          <a:p>
            <a:pPr marL="624188" lvl="1" indent="-312094" algn="l">
              <a:lnSpc>
                <a:spcPts val="4047"/>
              </a:lnSpc>
              <a:buFont typeface="Arial"/>
              <a:buChar char="•"/>
            </a:pPr>
            <a:r>
              <a:rPr lang="en-US" sz="2891" b="1" u="none" spc="112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Downsampling Loss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28809" y="7277400"/>
            <a:ext cx="4199588" cy="97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07"/>
              </a:lnSpc>
            </a:pPr>
            <a:r>
              <a:rPr lang="en-US" sz="2648" b="1" spc="103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Py</a:t>
            </a:r>
            <a:r>
              <a:rPr lang="en-US" sz="2648" b="1" u="none" spc="103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thon: </a:t>
            </a:r>
          </a:p>
          <a:p>
            <a:pPr marL="0" lvl="0" indent="0" algn="ctr">
              <a:lnSpc>
                <a:spcPts val="3707"/>
              </a:lnSpc>
            </a:pPr>
            <a:r>
              <a:rPr lang="en-US" sz="2648" b="1" u="none" spc="103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Custom 3D Visualization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5838" y="3765992"/>
            <a:ext cx="3600198" cy="1377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7"/>
              </a:lnSpc>
            </a:pPr>
            <a:r>
              <a:rPr lang="en-US" sz="2562" b="1" spc="99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QGI</a:t>
            </a:r>
            <a:r>
              <a:rPr lang="en-US" sz="2562" b="1" u="none" spc="99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S: </a:t>
            </a:r>
          </a:p>
          <a:p>
            <a:pPr marL="0" lvl="0" indent="0" algn="ctr">
              <a:lnSpc>
                <a:spcPts val="3587"/>
              </a:lnSpc>
            </a:pPr>
            <a:r>
              <a:rPr lang="en-US" sz="2562" b="1" u="none" spc="99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Quick Raster Operations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8809" y="1337128"/>
            <a:ext cx="5307563" cy="98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64"/>
              </a:lnSpc>
            </a:pPr>
            <a:r>
              <a:rPr lang="en-US" sz="2689" b="1" spc="104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Findin</a:t>
            </a:r>
            <a:r>
              <a:rPr lang="en-US" sz="2689" b="1" u="none" spc="104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gs: </a:t>
            </a:r>
          </a:p>
          <a:p>
            <a:pPr marL="0" lvl="0" indent="0" algn="just">
              <a:lnSpc>
                <a:spcPts val="3764"/>
              </a:lnSpc>
            </a:pPr>
            <a:r>
              <a:rPr lang="en-US" sz="2689" b="1" u="none" spc="104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Low Areas = High Flood Risk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47646" y="3779641"/>
            <a:ext cx="4708118" cy="213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40"/>
              </a:lnSpc>
              <a:spcBef>
                <a:spcPct val="0"/>
              </a:spcBef>
            </a:pPr>
            <a:r>
              <a:rPr lang="en-US" sz="6232" b="1" spc="243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Insights &amp; Limitations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44272" y="2595589"/>
            <a:ext cx="111870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b="1" u="none" spc="97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96199" y="2967064"/>
            <a:ext cx="111870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b="1" u="none" spc="97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8295" y="4668556"/>
            <a:ext cx="111870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b="1" spc="97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03623" y="6483405"/>
            <a:ext cx="111870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b="1" u="none" spc="97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05</a:t>
            </a:r>
          </a:p>
        </p:txBody>
      </p:sp>
      <p:sp>
        <p:nvSpPr>
          <p:cNvPr id="12" name="AutoShape 12"/>
          <p:cNvSpPr/>
          <p:nvPr/>
        </p:nvSpPr>
        <p:spPr>
          <a:xfrm flipH="1">
            <a:off x="4756035" y="4486717"/>
            <a:ext cx="2888237" cy="1565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/>
          <p:cNvSpPr/>
          <p:nvPr/>
        </p:nvSpPr>
        <p:spPr>
          <a:xfrm flipH="1">
            <a:off x="5628397" y="4486717"/>
            <a:ext cx="2078599" cy="298556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AutoShape 14"/>
          <p:cNvSpPr/>
          <p:nvPr/>
        </p:nvSpPr>
        <p:spPr>
          <a:xfrm flipH="1" flipV="1">
            <a:off x="6685775" y="2326100"/>
            <a:ext cx="1021221" cy="21606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15" name="AutoShape 15"/>
          <p:cNvSpPr/>
          <p:nvPr/>
        </p:nvSpPr>
        <p:spPr>
          <a:xfrm flipV="1">
            <a:off x="11855763" y="4400935"/>
            <a:ext cx="1070662" cy="9190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16" name="AutoShape 16"/>
          <p:cNvSpPr/>
          <p:nvPr/>
        </p:nvSpPr>
        <p:spPr>
          <a:xfrm>
            <a:off x="11855763" y="5255790"/>
            <a:ext cx="493619" cy="10721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65917" y="2541836"/>
            <a:ext cx="7793383" cy="7729445"/>
            <a:chOff x="0" y="0"/>
            <a:chExt cx="812800" cy="8061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06132"/>
            </a:xfrm>
            <a:custGeom>
              <a:avLst/>
              <a:gdLst/>
              <a:ahLst/>
              <a:cxnLst/>
              <a:rect l="l" t="t" r="r" b="b"/>
              <a:pathLst>
                <a:path w="812800" h="806132">
                  <a:moveTo>
                    <a:pt x="0" y="0"/>
                  </a:moveTo>
                  <a:lnTo>
                    <a:pt x="812800" y="0"/>
                  </a:lnTo>
                  <a:lnTo>
                    <a:pt x="812800" y="806132"/>
                  </a:lnTo>
                  <a:lnTo>
                    <a:pt x="0" y="806132"/>
                  </a:lnTo>
                  <a:close/>
                </a:path>
              </a:pathLst>
            </a:custGeom>
            <a:blipFill>
              <a:blip r:embed="rId2"/>
              <a:stretch>
                <a:fillRect l="-9850" t="-7474" r="-58847" b="-4603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302207" y="923925"/>
            <a:ext cx="1368358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7"/>
              </a:lnSpc>
            </a:pPr>
            <a:r>
              <a:rPr lang="en-US" sz="523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 &amp; FUTURE DIRECTIONS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00250" y="3314700"/>
            <a:ext cx="4762500" cy="142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640"/>
              </a:lnSpc>
              <a:buFont typeface="Arial"/>
              <a:buChar char="•"/>
            </a:pPr>
            <a:r>
              <a:rPr lang="en-US" sz="28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GIS: EFFECTIVE FOR FLOOD RISK MAPPING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04060" y="4893469"/>
            <a:ext cx="4762500" cy="96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640"/>
              </a:lnSpc>
              <a:buFont typeface="Arial"/>
              <a:buChar char="•"/>
            </a:pPr>
            <a:r>
              <a:rPr lang="en-US" sz="28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COMBINES VISUAL &amp; ANALYTICAL POWER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00250" y="6015037"/>
            <a:ext cx="6690227" cy="142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640"/>
              </a:lnSpc>
              <a:buFont typeface="Arial"/>
              <a:buChar char="•"/>
            </a:pPr>
            <a:r>
              <a:rPr lang="en-US" sz="28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FUTURE: </a:t>
            </a:r>
          </a:p>
          <a:p>
            <a:pPr algn="l">
              <a:lnSpc>
                <a:spcPts val="3640"/>
              </a:lnSpc>
            </a:pPr>
            <a:r>
              <a:rPr lang="en-US" sz="28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DIGITAL TWIN INTEGRATION </a:t>
            </a:r>
          </a:p>
          <a:p>
            <a:pPr algn="l">
              <a:lnSpc>
                <a:spcPts val="3640"/>
              </a:lnSpc>
            </a:pPr>
            <a:r>
              <a:rPr lang="en-US" sz="28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REAL-TIME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4060" y="7770177"/>
            <a:ext cx="4758690" cy="187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640"/>
              </a:lnSpc>
              <a:buFont typeface="Arial"/>
              <a:buChar char="•"/>
            </a:pPr>
            <a:r>
              <a:rPr lang="en-US" sz="2800" spc="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URBAN PLANNING, DISASTER MANAGEMENT</a:t>
            </a:r>
          </a:p>
        </p:txBody>
      </p:sp>
    </p:spTree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55318" y="1424369"/>
            <a:ext cx="3993364" cy="6043346"/>
          </a:xfrm>
          <a:custGeom>
            <a:avLst/>
            <a:gdLst/>
            <a:ahLst/>
            <a:cxnLst/>
            <a:rect l="l" t="t" r="r" b="b"/>
            <a:pathLst>
              <a:path w="3993364" h="6043346">
                <a:moveTo>
                  <a:pt x="0" y="0"/>
                </a:moveTo>
                <a:lnTo>
                  <a:pt x="3993364" y="0"/>
                </a:lnTo>
                <a:lnTo>
                  <a:pt x="3993364" y="6043346"/>
                </a:lnTo>
                <a:lnTo>
                  <a:pt x="0" y="6043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443489" y="4168983"/>
            <a:ext cx="6331567" cy="3007495"/>
          </a:xfrm>
          <a:custGeom>
            <a:avLst/>
            <a:gdLst/>
            <a:ahLst/>
            <a:cxnLst/>
            <a:rect l="l" t="t" r="r" b="b"/>
            <a:pathLst>
              <a:path w="6331567" h="3007495">
                <a:moveTo>
                  <a:pt x="0" y="0"/>
                </a:moveTo>
                <a:lnTo>
                  <a:pt x="6331567" y="0"/>
                </a:lnTo>
                <a:lnTo>
                  <a:pt x="6331567" y="3007495"/>
                </a:lnTo>
                <a:lnTo>
                  <a:pt x="0" y="3007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721007" y="375856"/>
            <a:ext cx="8845987" cy="104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4"/>
              </a:lnSpc>
              <a:spcBef>
                <a:spcPct val="0"/>
              </a:spcBef>
            </a:pPr>
            <a:r>
              <a:rPr lang="en-US" sz="5229" b="1" spc="15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Other Application of 3-D GIS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773954"/>
            <a:ext cx="9161145" cy="235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4"/>
              </a:lnSpc>
            </a:pPr>
            <a:r>
              <a:rPr lang="en-US" sz="3082" b="1" spc="9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Data: Western Maharashtra</a:t>
            </a:r>
          </a:p>
          <a:p>
            <a:pPr marL="665604" lvl="1" indent="-332802" algn="l">
              <a:lnSpc>
                <a:spcPts val="4624"/>
              </a:lnSpc>
              <a:buFont typeface="Arial"/>
              <a:buChar char="•"/>
            </a:pPr>
            <a:r>
              <a:rPr lang="en-US" sz="3082" spc="9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 1-5m Elevation Threshold</a:t>
            </a:r>
          </a:p>
          <a:p>
            <a:pPr marL="665604" lvl="1" indent="-332802" algn="l">
              <a:lnSpc>
                <a:spcPts val="4624"/>
              </a:lnSpc>
              <a:buFont typeface="Arial"/>
              <a:buChar char="•"/>
            </a:pPr>
            <a:r>
              <a:rPr lang="en-US" sz="3082" spc="9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 Binary Mask: Red=Risk, Yellow=Safe</a:t>
            </a:r>
          </a:p>
          <a:p>
            <a:pPr marL="665604" lvl="1" indent="-332802" algn="l">
              <a:lnSpc>
                <a:spcPts val="4624"/>
              </a:lnSpc>
              <a:buFont typeface="Arial"/>
              <a:buChar char="•"/>
            </a:pPr>
            <a:r>
              <a:rPr lang="en-US" sz="3082" spc="9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2D/3D Visualization in QGIS &amp; Python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365175"/>
            <a:ext cx="14921746" cy="189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3291" b="1" spc="98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Why This Matters:</a:t>
            </a:r>
          </a:p>
          <a:p>
            <a:pPr marL="710621" lvl="1" indent="-355310" algn="l">
              <a:lnSpc>
                <a:spcPts val="4937"/>
              </a:lnSpc>
              <a:buFont typeface="Arial"/>
              <a:buChar char="•"/>
            </a:pPr>
            <a:r>
              <a:rPr lang="en-US" sz="3291" spc="9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Identifies vulnerable coastal regions for climate adaptation planning.</a:t>
            </a:r>
          </a:p>
          <a:p>
            <a:pPr marL="710621" lvl="1" indent="-355310" algn="l">
              <a:lnSpc>
                <a:spcPts val="4937"/>
              </a:lnSpc>
              <a:buFont typeface="Arial"/>
              <a:buChar char="•"/>
            </a:pPr>
            <a:r>
              <a:rPr lang="en-US" sz="3291" spc="9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Demonstrates workflow transferability from flood to sea-level risk analysis.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21618" y="6840157"/>
            <a:ext cx="4580830" cy="48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8"/>
              </a:lnSpc>
              <a:spcBef>
                <a:spcPct val="0"/>
              </a:spcBef>
            </a:pPr>
            <a:r>
              <a:rPr lang="en-US" sz="2445" spc="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Visualization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7852" y="7221259"/>
            <a:ext cx="4580830" cy="48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8"/>
              </a:lnSpc>
              <a:spcBef>
                <a:spcPct val="0"/>
              </a:spcBef>
            </a:pPr>
            <a:r>
              <a:rPr lang="en-US" sz="2445" spc="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2D Visualization</a:t>
            </a:r>
          </a:p>
        </p:txBody>
      </p:sp>
    </p:spTree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61854" y="-856153"/>
            <a:ext cx="13564292" cy="10114453"/>
          </a:xfrm>
          <a:custGeom>
            <a:avLst/>
            <a:gdLst/>
            <a:ahLst/>
            <a:cxnLst/>
            <a:rect l="l" t="t" r="r" b="b"/>
            <a:pathLst>
              <a:path w="13564292" h="10114453">
                <a:moveTo>
                  <a:pt x="0" y="0"/>
                </a:moveTo>
                <a:lnTo>
                  <a:pt x="13564292" y="0"/>
                </a:lnTo>
                <a:lnTo>
                  <a:pt x="13564292" y="10114453"/>
                </a:lnTo>
                <a:lnTo>
                  <a:pt x="0" y="1011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85" b="-238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199433" y="8396344"/>
            <a:ext cx="5239941" cy="856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1"/>
              </a:lnSpc>
              <a:spcBef>
                <a:spcPct val="0"/>
              </a:spcBef>
            </a:pPr>
            <a:r>
              <a:rPr lang="en-US" sz="4280" b="1" spc="128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Sea Level Risk (&lt;5m)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55413" y="923925"/>
            <a:ext cx="10777175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5"/>
              </a:lnSpc>
            </a:pPr>
            <a:r>
              <a:rPr lang="en-US" sz="522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TAKEAWAYS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309515" y="2220801"/>
            <a:ext cx="3915057" cy="3915057"/>
            <a:chOff x="0" y="0"/>
            <a:chExt cx="827852" cy="8278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C9DED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827852" cy="942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b="1">
                  <a:solidFill>
                    <a:srgbClr val="000000"/>
                  </a:solidFill>
                  <a:latin typeface="Times New Roman Ultra-Bold"/>
                  <a:ea typeface="Times New Roman Ultra-Bold"/>
                  <a:cs typeface="Times New Roman Ultra-Bold"/>
                  <a:sym typeface="Times New Roman Ultra-Bold"/>
                </a:rPr>
                <a:t>3D GIS = ENHANCED SPATIAL INSIGHT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09515" y="6135858"/>
            <a:ext cx="3915057" cy="3915057"/>
            <a:chOff x="0" y="0"/>
            <a:chExt cx="827852" cy="8278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9ED2D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827852" cy="951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Times New Roman Ultra-Bold"/>
                  <a:ea typeface="Times New Roman Ultra-Bold"/>
                  <a:cs typeface="Times New Roman Ultra-Bold"/>
                  <a:sym typeface="Times New Roman Ultra-Bold"/>
                </a:rPr>
                <a:t>SUPPORTS DATA-DRIVEN DECISIONS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24572" y="2220801"/>
            <a:ext cx="3915057" cy="3915057"/>
            <a:chOff x="0" y="0"/>
            <a:chExt cx="827852" cy="8278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9ED2D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827852" cy="942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b="1">
                  <a:solidFill>
                    <a:srgbClr val="000000"/>
                  </a:solidFill>
                  <a:latin typeface="Times New Roman Ultra-Bold"/>
                  <a:ea typeface="Times New Roman Ultra-Bold"/>
                  <a:cs typeface="Times New Roman Ultra-Bold"/>
                  <a:sym typeface="Times New Roman Ultra-Bold"/>
                </a:rPr>
                <a:t>BETTER RISK IDENTIFICATION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24572" y="6135858"/>
            <a:ext cx="3915057" cy="3915057"/>
            <a:chOff x="0" y="0"/>
            <a:chExt cx="827852" cy="8278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C9DED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33350"/>
              <a:ext cx="827852" cy="961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20"/>
                </a:lnSpc>
              </a:pPr>
              <a:r>
                <a:rPr lang="en-US" sz="3300" b="1">
                  <a:solidFill>
                    <a:srgbClr val="000000"/>
                  </a:solidFill>
                  <a:latin typeface="Times New Roman Ultra-Bold"/>
                  <a:ea typeface="Times New Roman Ultra-Bold"/>
                  <a:cs typeface="Times New Roman Ultra-Bold"/>
                  <a:sym typeface="Times New Roman Ultra-Bold"/>
                </a:rPr>
                <a:t>FLEXIBLE: QGIS + PYTHON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757022" y="59261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4751838" y="4153209"/>
            <a:ext cx="8784324" cy="1261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12"/>
              </a:lnSpc>
              <a:spcBef>
                <a:spcPct val="0"/>
              </a:spcBef>
            </a:pPr>
            <a:r>
              <a:rPr lang="en-US" sz="8344" b="1" u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9181" y="5411320"/>
            <a:ext cx="5109638" cy="740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79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Questions?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38869" y="9809320"/>
            <a:ext cx="4649131" cy="47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8"/>
              </a:lnSpc>
              <a:spcBef>
                <a:spcPct val="0"/>
              </a:spcBef>
            </a:pPr>
            <a:r>
              <a:rPr lang="en-US" sz="2562" u="sng" spc="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 tooltip="https://www.canva.com/design/DAGlIM5cBz8/d1z256SA6cZHsUpKSO0Htg/edit?utm_content=DAGlIM5cBz8&amp;utm_campaign=designshare&amp;utm_medium=link2&amp;utm_source=sharebutton"/>
              </a:rPr>
              <a:t>Link to Presentation in Canva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638869" y="9809320"/>
            <a:ext cx="4649131" cy="47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8"/>
              </a:lnSpc>
              <a:spcBef>
                <a:spcPct val="0"/>
              </a:spcBef>
            </a:pPr>
            <a:r>
              <a:rPr lang="en-US" sz="2562" u="sng" spc="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 tooltip="https://www.canva.com/design/DAGlIM5cBz8/d1z256SA6cZHsUpKSO0Htg/edit?utm_content=DAGlIM5cBz8&amp;utm_campaign=designshare&amp;utm_medium=link2&amp;utm_source=sharebutton"/>
              </a:rPr>
              <a:t>Link to Presentation in Canva </a:t>
            </a:r>
          </a:p>
        </p:txBody>
      </p:sp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0716"/>
            <a:ext cx="8189690" cy="10337716"/>
            <a:chOff x="0" y="0"/>
            <a:chExt cx="547578" cy="6911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7578" cy="691199"/>
            </a:xfrm>
            <a:custGeom>
              <a:avLst/>
              <a:gdLst/>
              <a:ahLst/>
              <a:cxnLst/>
              <a:rect l="l" t="t" r="r" b="b"/>
              <a:pathLst>
                <a:path w="547578" h="691199">
                  <a:moveTo>
                    <a:pt x="0" y="0"/>
                  </a:moveTo>
                  <a:lnTo>
                    <a:pt x="547578" y="0"/>
                  </a:lnTo>
                  <a:lnTo>
                    <a:pt x="547578" y="691199"/>
                  </a:lnTo>
                  <a:lnTo>
                    <a:pt x="0" y="691199"/>
                  </a:lnTo>
                  <a:close/>
                </a:path>
              </a:pathLst>
            </a:custGeom>
            <a:blipFill>
              <a:blip r:embed="rId2"/>
              <a:stretch>
                <a:fillRect t="-7615" b="-761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627512" y="923925"/>
            <a:ext cx="8631788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EVOLUTION OF GIS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23438" y="2196822"/>
            <a:ext cx="4435555" cy="79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1"/>
              </a:lnSpc>
              <a:spcBef>
                <a:spcPct val="0"/>
              </a:spcBef>
            </a:pPr>
            <a:r>
              <a:rPr lang="en-US" sz="420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2D GIS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48258" y="2766777"/>
            <a:ext cx="2242185" cy="613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2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Limitations: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40840" y="5488462"/>
            <a:ext cx="6687621" cy="1208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1"/>
              </a:lnSpc>
              <a:spcBef>
                <a:spcPct val="0"/>
              </a:spcBef>
            </a:pPr>
            <a:r>
              <a:rPr lang="en-US" sz="64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for 3D GIS ?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23438" y="6755295"/>
            <a:ext cx="4910170" cy="646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0"/>
              </a:lnSpc>
              <a:spcBef>
                <a:spcPct val="0"/>
              </a:spcBef>
            </a:pPr>
            <a:r>
              <a:rPr lang="en-US" sz="34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Adds Height &amp; Depth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16065" y="7468659"/>
            <a:ext cx="4643235" cy="223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6"/>
              </a:lnSpc>
              <a:spcBef>
                <a:spcPct val="0"/>
              </a:spcBef>
            </a:pPr>
            <a:r>
              <a:rPr lang="en-US" sz="309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Visualization of:</a:t>
            </a:r>
          </a:p>
          <a:p>
            <a:pPr marL="668742" lvl="1" indent="-334371" algn="just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Terrain</a:t>
            </a:r>
          </a:p>
          <a:p>
            <a:pPr marL="668742" lvl="1" indent="-334371" algn="just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Urban Models</a:t>
            </a:r>
          </a:p>
          <a:p>
            <a:pPr marL="668742" lvl="1" indent="-334371" algn="just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Disaster Analysis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3232185" y="3382819"/>
            <a:ext cx="552447" cy="495392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 flipH="1">
            <a:off x="12237222" y="3397105"/>
            <a:ext cx="569455" cy="509719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3778142" y="3976275"/>
            <a:ext cx="97940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2D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80358" y="3971925"/>
            <a:ext cx="2041591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Misses Real-World Complexity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41861" y="8128417"/>
            <a:ext cx="1534415" cy="51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6"/>
              </a:lnSpc>
              <a:spcBef>
                <a:spcPct val="0"/>
              </a:spcBef>
            </a:pPr>
            <a:r>
              <a:rPr lang="en-US" sz="2590" spc="7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 Why ?</a:t>
            </a:r>
          </a:p>
        </p:txBody>
      </p:sp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23304" y="2547285"/>
            <a:ext cx="13441392" cy="1359131"/>
            <a:chOff x="0" y="0"/>
            <a:chExt cx="3540120" cy="357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40120" cy="357960"/>
            </a:xfrm>
            <a:custGeom>
              <a:avLst/>
              <a:gdLst/>
              <a:ahLst/>
              <a:cxnLst/>
              <a:rect l="l" t="t" r="r" b="b"/>
              <a:pathLst>
                <a:path w="3540120" h="357960">
                  <a:moveTo>
                    <a:pt x="0" y="0"/>
                  </a:moveTo>
                  <a:lnTo>
                    <a:pt x="3540120" y="0"/>
                  </a:lnTo>
                  <a:lnTo>
                    <a:pt x="3540120" y="357960"/>
                  </a:lnTo>
                  <a:lnTo>
                    <a:pt x="0" y="357960"/>
                  </a:lnTo>
                  <a:close/>
                </a:path>
              </a:pathLst>
            </a:custGeom>
            <a:solidFill>
              <a:srgbClr val="9BDAE9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540120" cy="434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490059" y="7269082"/>
            <a:ext cx="5436486" cy="851368"/>
            <a:chOff x="0" y="0"/>
            <a:chExt cx="1431832" cy="2242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31832" cy="224229"/>
            </a:xfrm>
            <a:custGeom>
              <a:avLst/>
              <a:gdLst/>
              <a:ahLst/>
              <a:cxnLst/>
              <a:rect l="l" t="t" r="r" b="b"/>
              <a:pathLst>
                <a:path w="1431832" h="224229">
                  <a:moveTo>
                    <a:pt x="0" y="0"/>
                  </a:moveTo>
                  <a:lnTo>
                    <a:pt x="1431832" y="0"/>
                  </a:lnTo>
                  <a:lnTo>
                    <a:pt x="1431832" y="224229"/>
                  </a:lnTo>
                  <a:lnTo>
                    <a:pt x="0" y="224229"/>
                  </a:lnTo>
                  <a:close/>
                </a:path>
              </a:pathLst>
            </a:custGeom>
            <a:solidFill>
              <a:srgbClr val="9BDAE9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431832" cy="300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64281" y="4264553"/>
            <a:ext cx="15759438" cy="114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1"/>
              </a:lnSpc>
            </a:pPr>
            <a:r>
              <a:rPr lang="en-US" sz="31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elevation data to create topographic maps and simulate flood scenarios, aiding in flood risk identification, emergency planning, and sustainable urban development.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23304" y="2862678"/>
            <a:ext cx="13370300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FOCUS: FLOOD RISK IDENTIFICATION USING ELEVATION 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90059" y="7330593"/>
            <a:ext cx="5509512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TOOLS: QGIS, PYTHON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27652" y="370001"/>
            <a:ext cx="4032697" cy="951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1"/>
              </a:lnSpc>
              <a:spcBef>
                <a:spcPct val="0"/>
              </a:spcBef>
            </a:pPr>
            <a:r>
              <a:rPr lang="en-US" sz="492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42666" y="1514907"/>
            <a:ext cx="9802667" cy="82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4"/>
              </a:lnSpc>
              <a:spcBef>
                <a:spcPct val="0"/>
              </a:spcBef>
            </a:pPr>
            <a:r>
              <a:rPr lang="en-US" sz="430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Explore 3D GIS Applications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94396" y="8644709"/>
            <a:ext cx="11378067" cy="613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5"/>
              </a:lnSpc>
              <a:spcBef>
                <a:spcPct val="0"/>
              </a:spcBef>
            </a:pPr>
            <a:r>
              <a:rPr lang="en-US" sz="321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Outcome: Improved Spatial Analysis &amp; Planning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63976" y="6213194"/>
            <a:ext cx="5559743" cy="840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7"/>
              </a:lnSpc>
              <a:spcBef>
                <a:spcPct val="0"/>
              </a:spcBef>
            </a:pPr>
            <a:r>
              <a:rPr lang="en-US" sz="4178" spc="1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this can be done ?</a:t>
            </a:r>
          </a:p>
        </p:txBody>
      </p:sp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82450" y="3135340"/>
            <a:ext cx="5303996" cy="2412426"/>
            <a:chOff x="0" y="0"/>
            <a:chExt cx="1396937" cy="6353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6937" cy="635371"/>
            </a:xfrm>
            <a:custGeom>
              <a:avLst/>
              <a:gdLst/>
              <a:ahLst/>
              <a:cxnLst/>
              <a:rect l="l" t="t" r="r" b="b"/>
              <a:pathLst>
                <a:path w="1396937" h="635371">
                  <a:moveTo>
                    <a:pt x="0" y="0"/>
                  </a:moveTo>
                  <a:lnTo>
                    <a:pt x="1396937" y="0"/>
                  </a:lnTo>
                  <a:lnTo>
                    <a:pt x="1396937" y="635371"/>
                  </a:lnTo>
                  <a:lnTo>
                    <a:pt x="0" y="6353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BDAE9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396937" cy="711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38812" y="3135340"/>
            <a:ext cx="5303996" cy="3498825"/>
            <a:chOff x="0" y="0"/>
            <a:chExt cx="1396937" cy="9215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6937" cy="921501"/>
            </a:xfrm>
            <a:custGeom>
              <a:avLst/>
              <a:gdLst/>
              <a:ahLst/>
              <a:cxnLst/>
              <a:rect l="l" t="t" r="r" b="b"/>
              <a:pathLst>
                <a:path w="1396937" h="921501">
                  <a:moveTo>
                    <a:pt x="0" y="0"/>
                  </a:moveTo>
                  <a:lnTo>
                    <a:pt x="1396937" y="0"/>
                  </a:lnTo>
                  <a:lnTo>
                    <a:pt x="1396937" y="921501"/>
                  </a:lnTo>
                  <a:lnTo>
                    <a:pt x="0" y="92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BDAE9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396937" cy="997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10094746">
            <a:off x="8814233" y="6471658"/>
            <a:ext cx="1849158" cy="1444655"/>
          </a:xfrm>
          <a:custGeom>
            <a:avLst/>
            <a:gdLst/>
            <a:ahLst/>
            <a:cxnLst/>
            <a:rect l="l" t="t" r="r" b="b"/>
            <a:pathLst>
              <a:path w="1849158" h="1444655">
                <a:moveTo>
                  <a:pt x="0" y="0"/>
                </a:moveTo>
                <a:lnTo>
                  <a:pt x="1849158" y="0"/>
                </a:lnTo>
                <a:lnTo>
                  <a:pt x="1849158" y="1444655"/>
                </a:lnTo>
                <a:lnTo>
                  <a:pt x="0" y="1444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3410181" y="3576970"/>
            <a:ext cx="2848535" cy="53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2D GIS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66543" y="3717338"/>
            <a:ext cx="2848535" cy="53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3D GIS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71031" y="4130088"/>
            <a:ext cx="4326834" cy="114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31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Urban Morphology Limitations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83895" y="4230744"/>
            <a:ext cx="4613830" cy="225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648" lvl="1" indent="-337824" algn="l">
              <a:lnSpc>
                <a:spcPts val="4381"/>
              </a:lnSpc>
              <a:buFont typeface="Arial"/>
              <a:buChar char="•"/>
            </a:pPr>
            <a:r>
              <a:rPr lang="en-US" sz="31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Captures Terrain</a:t>
            </a:r>
          </a:p>
          <a:p>
            <a:pPr marL="675648" lvl="1" indent="-337824" algn="l">
              <a:lnSpc>
                <a:spcPts val="4381"/>
              </a:lnSpc>
              <a:buFont typeface="Arial"/>
              <a:buChar char="•"/>
            </a:pPr>
            <a:r>
              <a:rPr lang="en-US" sz="31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Underground Utilities</a:t>
            </a:r>
          </a:p>
          <a:p>
            <a:pPr marL="675648" lvl="1" indent="-337824" algn="l">
              <a:lnSpc>
                <a:spcPts val="4381"/>
              </a:lnSpc>
              <a:buFont typeface="Arial"/>
              <a:buChar char="•"/>
            </a:pPr>
            <a:r>
              <a:rPr lang="en-US" sz="31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 Infrastructure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16967" y="866775"/>
            <a:ext cx="10152490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65"/>
              </a:lnSpc>
            </a:pPr>
            <a:r>
              <a:rPr lang="en-US" sz="8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3D GIS?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12201" y="7424191"/>
            <a:ext cx="4281011" cy="237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5"/>
              </a:lnSpc>
              <a:spcBef>
                <a:spcPct val="0"/>
              </a:spcBef>
            </a:pPr>
            <a:r>
              <a:rPr lang="en-US" sz="436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Driven by LiDAR</a:t>
            </a:r>
          </a:p>
          <a:p>
            <a:pPr algn="ctr">
              <a:lnSpc>
                <a:spcPts val="6115"/>
              </a:lnSpc>
              <a:spcBef>
                <a:spcPct val="0"/>
              </a:spcBef>
            </a:pPr>
            <a:r>
              <a:rPr lang="en-US" sz="436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Photogrammetry</a:t>
            </a:r>
          </a:p>
          <a:p>
            <a:pPr algn="ctr">
              <a:lnSpc>
                <a:spcPts val="6115"/>
              </a:lnSpc>
              <a:spcBef>
                <a:spcPct val="0"/>
              </a:spcBef>
            </a:pPr>
            <a:r>
              <a:rPr lang="en-US" sz="436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Satellite Data</a:t>
            </a:r>
          </a:p>
        </p:txBody>
      </p:sp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65584" y="3617553"/>
            <a:ext cx="7348491" cy="5744559"/>
            <a:chOff x="0" y="0"/>
            <a:chExt cx="1935405" cy="15129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5405" cy="1512970"/>
            </a:xfrm>
            <a:custGeom>
              <a:avLst/>
              <a:gdLst/>
              <a:ahLst/>
              <a:cxnLst/>
              <a:rect l="l" t="t" r="r" b="b"/>
              <a:pathLst>
                <a:path w="1935405" h="1512970">
                  <a:moveTo>
                    <a:pt x="0" y="0"/>
                  </a:moveTo>
                  <a:lnTo>
                    <a:pt x="1935405" y="0"/>
                  </a:lnTo>
                  <a:lnTo>
                    <a:pt x="1935405" y="1512970"/>
                  </a:lnTo>
                  <a:lnTo>
                    <a:pt x="0" y="15129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BDAE9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935405" cy="1636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69283" lvl="1" indent="-334641" algn="l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 Acquisition: Download DEM Tiles</a:t>
              </a:r>
            </a:p>
            <a:p>
              <a:pPr marL="669283" lvl="1" indent="-334641" algn="l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Load &amp; Merge Tiles in QGIS</a:t>
              </a:r>
            </a:p>
            <a:p>
              <a:pPr marL="669283" lvl="1" indent="-334641" algn="l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Apply Elevation Thresholds</a:t>
              </a:r>
            </a:p>
            <a:p>
              <a:pPr marL="669283" lvl="1" indent="-334641" algn="l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Extract Flood-Prone Zones</a:t>
              </a:r>
            </a:p>
            <a:p>
              <a:pPr marL="669283" lvl="1" indent="-334641" algn="l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3D Visualization 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66652" y="3617553"/>
            <a:ext cx="6724382" cy="5744559"/>
            <a:chOff x="0" y="0"/>
            <a:chExt cx="1771031" cy="15129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71031" cy="1512970"/>
            </a:xfrm>
            <a:custGeom>
              <a:avLst/>
              <a:gdLst/>
              <a:ahLst/>
              <a:cxnLst/>
              <a:rect l="l" t="t" r="r" b="b"/>
              <a:pathLst>
                <a:path w="1771031" h="1512970">
                  <a:moveTo>
                    <a:pt x="0" y="0"/>
                  </a:moveTo>
                  <a:lnTo>
                    <a:pt x="1771031" y="0"/>
                  </a:lnTo>
                  <a:lnTo>
                    <a:pt x="1771031" y="1512970"/>
                  </a:lnTo>
                  <a:lnTo>
                    <a:pt x="0" y="15129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BDAE9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1771031" cy="1636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69283" lvl="1" indent="-334641" algn="l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Python: Load DEM, Downsample, 3D GridApply</a:t>
              </a:r>
            </a:p>
            <a:p>
              <a:pPr marL="669283" lvl="1" indent="-334641" algn="l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Threshold, Highlight Flood Zones</a:t>
              </a:r>
            </a:p>
            <a:p>
              <a:pPr marL="669283" lvl="1" indent="-334641" algn="l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Render 3D Terrain with PyVista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107231" y="3849041"/>
            <a:ext cx="5065197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DEM-BASED FLOOD SIMULATION (QGIS)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75900" y="3849041"/>
            <a:ext cx="5667785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PYTHON-BASED 3D VISUALIZATION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00201" y="1323919"/>
            <a:ext cx="6027748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</a:t>
            </a:r>
          </a:p>
        </p:txBody>
      </p:sp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7484" y="3674485"/>
            <a:ext cx="1617575" cy="161757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D4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Start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6552100"/>
            <a:ext cx="18288000" cy="0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2156271" y="5292060"/>
            <a:ext cx="0" cy="1121928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2003871" y="6413988"/>
            <a:ext cx="304800" cy="3048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D4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891916" y="8157698"/>
            <a:ext cx="1656770" cy="1617575"/>
            <a:chOff x="0" y="0"/>
            <a:chExt cx="830228" cy="8105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30228" cy="810586"/>
            </a:xfrm>
            <a:custGeom>
              <a:avLst/>
              <a:gdLst/>
              <a:ahLst/>
              <a:cxnLst/>
              <a:rect l="l" t="t" r="r" b="b"/>
              <a:pathLst>
                <a:path w="830228" h="810586">
                  <a:moveTo>
                    <a:pt x="415114" y="0"/>
                  </a:moveTo>
                  <a:cubicBezTo>
                    <a:pt x="185853" y="0"/>
                    <a:pt x="0" y="181456"/>
                    <a:pt x="0" y="405293"/>
                  </a:cubicBezTo>
                  <a:cubicBezTo>
                    <a:pt x="0" y="629130"/>
                    <a:pt x="185853" y="810586"/>
                    <a:pt x="415114" y="810586"/>
                  </a:cubicBezTo>
                  <a:cubicBezTo>
                    <a:pt x="644375" y="810586"/>
                    <a:pt x="830228" y="629130"/>
                    <a:pt x="830228" y="405293"/>
                  </a:cubicBezTo>
                  <a:cubicBezTo>
                    <a:pt x="830228" y="181456"/>
                    <a:pt x="644375" y="0"/>
                    <a:pt x="415114" y="0"/>
                  </a:cubicBezTo>
                  <a:close/>
                </a:path>
              </a:pathLst>
            </a:custGeom>
            <a:solidFill>
              <a:srgbClr val="4AB1B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7834" y="75992"/>
              <a:ext cx="674560" cy="658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Select Area of Interest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flipH="1" flipV="1">
            <a:off x="3702912" y="6413988"/>
            <a:ext cx="17389" cy="1743711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4" name="Group 14"/>
          <p:cNvGrpSpPr/>
          <p:nvPr/>
        </p:nvGrpSpPr>
        <p:grpSpPr>
          <a:xfrm>
            <a:off x="3550512" y="6413988"/>
            <a:ext cx="304800" cy="3048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B1B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015536" y="8157698"/>
            <a:ext cx="1617575" cy="161757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Load Tiles in QGIS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6824324" y="6718788"/>
            <a:ext cx="0" cy="1438911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1" name="Group 21"/>
          <p:cNvGrpSpPr/>
          <p:nvPr/>
        </p:nvGrpSpPr>
        <p:grpSpPr>
          <a:xfrm>
            <a:off x="6671924" y="6413988"/>
            <a:ext cx="304800" cy="30480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236835" y="8049787"/>
            <a:ext cx="1617575" cy="161757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800" b="1" spc="54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Check Elevations</a:t>
              </a:r>
            </a:p>
          </p:txBody>
        </p:sp>
      </p:grpSp>
      <p:sp>
        <p:nvSpPr>
          <p:cNvPr id="27" name="AutoShape 27"/>
          <p:cNvSpPr/>
          <p:nvPr/>
        </p:nvSpPr>
        <p:spPr>
          <a:xfrm flipV="1">
            <a:off x="10045622" y="6449395"/>
            <a:ext cx="0" cy="1600393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8" name="Group 28"/>
          <p:cNvGrpSpPr/>
          <p:nvPr/>
        </p:nvGrpSpPr>
        <p:grpSpPr>
          <a:xfrm>
            <a:off x="9893222" y="6449395"/>
            <a:ext cx="304800" cy="30480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605964" y="8157698"/>
            <a:ext cx="1617575" cy="1617575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2100" b="1" spc="63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Visualize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 flipH="1" flipV="1">
            <a:off x="13414751" y="6413988"/>
            <a:ext cx="0" cy="1743711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5" name="Group 35"/>
          <p:cNvGrpSpPr/>
          <p:nvPr/>
        </p:nvGrpSpPr>
        <p:grpSpPr>
          <a:xfrm>
            <a:off x="13262351" y="6413988"/>
            <a:ext cx="304800" cy="30480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663364" y="3709892"/>
            <a:ext cx="1617575" cy="1617575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800" b="1" spc="54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3D Model Extraction</a:t>
              </a:r>
            </a:p>
          </p:txBody>
        </p:sp>
      </p:grpSp>
      <p:sp>
        <p:nvSpPr>
          <p:cNvPr id="41" name="AutoShape 41"/>
          <p:cNvSpPr/>
          <p:nvPr/>
        </p:nvSpPr>
        <p:spPr>
          <a:xfrm>
            <a:off x="15472151" y="5327467"/>
            <a:ext cx="0" cy="1086521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2" name="Group 42"/>
          <p:cNvGrpSpPr/>
          <p:nvPr/>
        </p:nvGrpSpPr>
        <p:grpSpPr>
          <a:xfrm>
            <a:off x="15319751" y="6413988"/>
            <a:ext cx="304800" cy="304800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4561735" y="3709892"/>
            <a:ext cx="1617575" cy="1617575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00"/>
                </a:lnSpc>
              </a:pPr>
              <a:r>
                <a:rPr lang="en-US" sz="1900" b="1" spc="57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Download &amp; Extract Tiles (.tif)</a:t>
              </a:r>
            </a:p>
          </p:txBody>
        </p:sp>
      </p:grpSp>
      <p:sp>
        <p:nvSpPr>
          <p:cNvPr id="48" name="AutoShape 48"/>
          <p:cNvSpPr/>
          <p:nvPr/>
        </p:nvSpPr>
        <p:spPr>
          <a:xfrm>
            <a:off x="5388837" y="5292060"/>
            <a:ext cx="0" cy="1121928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9" name="Group 49"/>
          <p:cNvGrpSpPr/>
          <p:nvPr/>
        </p:nvGrpSpPr>
        <p:grpSpPr>
          <a:xfrm>
            <a:off x="5218122" y="6409225"/>
            <a:ext cx="304800" cy="304800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7779510" y="3709892"/>
            <a:ext cx="1617575" cy="1617575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Merge Rasters</a:t>
              </a:r>
            </a:p>
          </p:txBody>
        </p:sp>
      </p:grpSp>
      <p:sp>
        <p:nvSpPr>
          <p:cNvPr id="55" name="AutoShape 55"/>
          <p:cNvSpPr/>
          <p:nvPr/>
        </p:nvSpPr>
        <p:spPr>
          <a:xfrm>
            <a:off x="8597822" y="5327467"/>
            <a:ext cx="0" cy="1121928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6" name="Group 56"/>
          <p:cNvGrpSpPr/>
          <p:nvPr/>
        </p:nvGrpSpPr>
        <p:grpSpPr>
          <a:xfrm>
            <a:off x="8435897" y="6409225"/>
            <a:ext cx="304800" cy="304800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0752531" y="3709892"/>
            <a:ext cx="1617575" cy="1617575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00"/>
                </a:lnSpc>
              </a:pPr>
              <a:r>
                <a:rPr lang="en-US" sz="1600" b="1" spc="48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Raster Calculator</a:t>
              </a:r>
            </a:p>
          </p:txBody>
        </p:sp>
      </p:grpSp>
      <p:sp>
        <p:nvSpPr>
          <p:cNvPr id="62" name="AutoShape 62"/>
          <p:cNvSpPr/>
          <p:nvPr/>
        </p:nvSpPr>
        <p:spPr>
          <a:xfrm>
            <a:off x="11551793" y="5287298"/>
            <a:ext cx="0" cy="1121928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3" name="Group 63"/>
          <p:cNvGrpSpPr/>
          <p:nvPr/>
        </p:nvGrpSpPr>
        <p:grpSpPr>
          <a:xfrm>
            <a:off x="11408918" y="6413988"/>
            <a:ext cx="304800" cy="304800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1751762" y="923925"/>
            <a:ext cx="6027748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QGIS WORKFLOW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849536" y="6747363"/>
            <a:ext cx="2308671" cy="1410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Download DEM from Bhuvan NRSC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532087" y="3023903"/>
            <a:ext cx="2010013" cy="42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 Threshold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484760" y="7696047"/>
            <a:ext cx="2024182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Flood-Prone Areas</a:t>
            </a:r>
          </a:p>
        </p:txBody>
      </p:sp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316" y="137762"/>
            <a:ext cx="15224257" cy="10389870"/>
            <a:chOff x="0" y="0"/>
            <a:chExt cx="119099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0994" cy="812800"/>
            </a:xfrm>
            <a:custGeom>
              <a:avLst/>
              <a:gdLst/>
              <a:ahLst/>
              <a:cxnLst/>
              <a:rect l="l" t="t" r="r" b="b"/>
              <a:pathLst>
                <a:path w="1190994" h="812800">
                  <a:moveTo>
                    <a:pt x="0" y="0"/>
                  </a:moveTo>
                  <a:lnTo>
                    <a:pt x="1190994" y="0"/>
                  </a:lnTo>
                  <a:lnTo>
                    <a:pt x="119099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34411" t="-2007" r="-5005" b="-115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551019" y="1983821"/>
            <a:ext cx="6322219" cy="855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9"/>
              </a:lnSpc>
              <a:spcBef>
                <a:spcPct val="0"/>
              </a:spcBef>
            </a:pPr>
            <a:r>
              <a:rPr lang="en-US" sz="4299" b="1" spc="128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Raw Data from Bhoonidhi</a:t>
            </a:r>
          </a:p>
        </p:txBody>
      </p:sp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2115" y="631675"/>
            <a:ext cx="15931196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6"/>
              </a:lnSpc>
            </a:pPr>
            <a:r>
              <a:rPr lang="en-US" sz="687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CODING WORKFLOW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47484" y="3674485"/>
            <a:ext cx="1617575" cy="161757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D4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Load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0" y="6552100"/>
            <a:ext cx="18288000" cy="0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2156271" y="5292060"/>
            <a:ext cx="0" cy="1121928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2003871" y="6413988"/>
            <a:ext cx="304800" cy="3048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D4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162104" y="3674485"/>
            <a:ext cx="1617575" cy="161757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B1B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Clean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4970891" y="5292060"/>
            <a:ext cx="0" cy="1121928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4818491" y="6413988"/>
            <a:ext cx="304800" cy="30480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B1B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76724" y="3674485"/>
            <a:ext cx="1617575" cy="161757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r>
                <a:rPr lang="en-US" sz="2000" b="1" spc="6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Generate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 flipH="1">
            <a:off x="7785511" y="5292060"/>
            <a:ext cx="0" cy="1121928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2" name="Group 22"/>
          <p:cNvGrpSpPr/>
          <p:nvPr/>
        </p:nvGrpSpPr>
        <p:grpSpPr>
          <a:xfrm>
            <a:off x="7633111" y="6413988"/>
            <a:ext cx="304800" cy="30480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791344" y="3674485"/>
            <a:ext cx="1617575" cy="161757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0"/>
                </a:lnSpc>
              </a:pPr>
              <a:r>
                <a:rPr lang="en-US" sz="1700" b="1" spc="5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Structured Grid 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 flipH="1">
            <a:off x="10600131" y="5292060"/>
            <a:ext cx="0" cy="1121928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9" name="Group 29"/>
          <p:cNvGrpSpPr/>
          <p:nvPr/>
        </p:nvGrpSpPr>
        <p:grpSpPr>
          <a:xfrm>
            <a:off x="10447731" y="6413988"/>
            <a:ext cx="304800" cy="30480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605964" y="3674485"/>
            <a:ext cx="1617575" cy="1617575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00"/>
                </a:lnSpc>
              </a:pPr>
              <a:r>
                <a:rPr lang="en-US" sz="1900" b="1" spc="57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Apply Threshold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 flipH="1">
            <a:off x="13414751" y="5292060"/>
            <a:ext cx="0" cy="1121928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6" name="Group 36"/>
          <p:cNvGrpSpPr/>
          <p:nvPr/>
        </p:nvGrpSpPr>
        <p:grpSpPr>
          <a:xfrm>
            <a:off x="13262351" y="6413988"/>
            <a:ext cx="304800" cy="304800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5420584" y="3674485"/>
            <a:ext cx="1617575" cy="1617575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r>
                <a:rPr lang="en-US" sz="2000" b="1" spc="6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Highlight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>
            <a:off x="16229371" y="5292060"/>
            <a:ext cx="0" cy="1121928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3" name="Group 43"/>
          <p:cNvGrpSpPr/>
          <p:nvPr/>
        </p:nvGrpSpPr>
        <p:grpSpPr>
          <a:xfrm>
            <a:off x="16076971" y="6413988"/>
            <a:ext cx="304800" cy="304800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023937" y="7096416"/>
            <a:ext cx="223740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 Merged DEM with rasterio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713919" y="7096342"/>
            <a:ext cx="252347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 &amp; Downsample Data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625980" y="7096416"/>
            <a:ext cx="223740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 Meshgrid (X, Y, Z)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424619" y="7096416"/>
            <a:ext cx="223740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Structured Grid (PyVista)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223259" y="7096416"/>
            <a:ext cx="223740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 Flood Threshold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5021899" y="7096416"/>
            <a:ext cx="223740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Highlight Flood Zones in Blue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477288" y="8648037"/>
            <a:ext cx="6245686" cy="83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199" b="1" spc="12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Render 3D Terrain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068960" y="8906166"/>
            <a:ext cx="189928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Step -----&gt;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5204" y="2392369"/>
            <a:ext cx="11125776" cy="3072623"/>
            <a:chOff x="0" y="0"/>
            <a:chExt cx="2930246" cy="809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30246" cy="809250"/>
            </a:xfrm>
            <a:custGeom>
              <a:avLst/>
              <a:gdLst/>
              <a:ahLst/>
              <a:cxnLst/>
              <a:rect l="l" t="t" r="r" b="b"/>
              <a:pathLst>
                <a:path w="2930246" h="809250">
                  <a:moveTo>
                    <a:pt x="0" y="0"/>
                  </a:moveTo>
                  <a:lnTo>
                    <a:pt x="2930246" y="0"/>
                  </a:lnTo>
                  <a:lnTo>
                    <a:pt x="2930246" y="809250"/>
                  </a:lnTo>
                  <a:lnTo>
                    <a:pt x="0" y="80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BDAE9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930246" cy="93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69283" lvl="1" indent="-334641" algn="l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2D Raster: Elevation Threshold Applied</a:t>
              </a:r>
            </a:p>
            <a:p>
              <a:pPr marL="669283" lvl="1" indent="-334641" algn="l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Binary Mask:</a:t>
              </a:r>
              <a:r>
                <a:rPr lang="en-US" sz="30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Flood-Prone ( 1 ), Safe ( 0 )</a:t>
              </a:r>
            </a:p>
            <a:p>
              <a:pPr marL="669283" lvl="1" indent="-334641" algn="l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Color Symbology: </a:t>
              </a:r>
              <a:r>
                <a:rPr lang="en-US" sz="30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Blue = Flood, White = Safe</a:t>
              </a:r>
            </a:p>
            <a:p>
              <a:pPr marL="669283" lvl="1" indent="-334641" algn="l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3D Model: Enhanced Terrain Perception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7108092" y="5464992"/>
            <a:ext cx="10018969" cy="4195443"/>
          </a:xfrm>
          <a:custGeom>
            <a:avLst/>
            <a:gdLst/>
            <a:ahLst/>
            <a:cxnLst/>
            <a:rect l="l" t="t" r="r" b="b"/>
            <a:pathLst>
              <a:path w="10018969" h="4195443">
                <a:moveTo>
                  <a:pt x="0" y="0"/>
                </a:moveTo>
                <a:lnTo>
                  <a:pt x="10018969" y="0"/>
                </a:lnTo>
                <a:lnTo>
                  <a:pt x="10018969" y="4195443"/>
                </a:lnTo>
                <a:lnTo>
                  <a:pt x="0" y="4195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4049994" y="857250"/>
            <a:ext cx="10188012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833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RESULTS: QGIS</a:t>
            </a:r>
          </a:p>
        </p:txBody>
      </p:sp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551</Words>
  <Application>Microsoft Office PowerPoint</Application>
  <PresentationFormat>Custom</PresentationFormat>
  <Paragraphs>131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Times New Roman Bold</vt:lpstr>
      <vt:lpstr>Arial</vt:lpstr>
      <vt:lpstr>DG Jory</vt:lpstr>
      <vt:lpstr>Times New Roman</vt:lpstr>
      <vt:lpstr>Calibri</vt:lpstr>
      <vt:lpstr>League Spartan</vt:lpstr>
      <vt:lpstr>Times New Roman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</dc:title>
  <cp:lastModifiedBy>Aayush Sidana</cp:lastModifiedBy>
  <cp:revision>1</cp:revision>
  <dcterms:created xsi:type="dcterms:W3CDTF">2006-08-16T00:00:00Z</dcterms:created>
  <dcterms:modified xsi:type="dcterms:W3CDTF">2025-04-20T16:49:21Z</dcterms:modified>
  <dc:identifier>DAGlIM5cBz8</dc:identifier>
</cp:coreProperties>
</file>